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257" r:id="rId2"/>
    <p:sldId id="258" r:id="rId3"/>
    <p:sldId id="259" r:id="rId4"/>
    <p:sldId id="260" r:id="rId5"/>
    <p:sldId id="262" r:id="rId6"/>
    <p:sldId id="261" r:id="rId7"/>
    <p:sldId id="263"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8" autoAdjust="0"/>
    <p:restoredTop sz="94660"/>
  </p:normalViewPr>
  <p:slideViewPr>
    <p:cSldViewPr snapToGrid="0">
      <p:cViewPr varScale="1">
        <p:scale>
          <a:sx n="69" d="100"/>
          <a:sy n="69" d="100"/>
        </p:scale>
        <p:origin x="52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07F955-AED0-4B3B-96F9-6D17C7390BB1}" type="datetimeFigureOut">
              <a:rPr lang="en-US" smtClean="0"/>
              <a:t>9/22/2021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5685B0-369F-4466-B274-8C77968DD968}" type="slidenum">
              <a:rPr lang="en-US" smtClean="0"/>
              <a:t>‹#›</a:t>
            </a:fld>
            <a:endParaRPr lang="en-US"/>
          </a:p>
        </p:txBody>
      </p:sp>
    </p:spTree>
    <p:extLst>
      <p:ext uri="{BB962C8B-B14F-4D97-AF65-F5344CB8AC3E}">
        <p14:creationId xmlns:p14="http://schemas.microsoft.com/office/powerpoint/2010/main" val="2973546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Osteoporosis is one of the most common kinds of metabolic bone disease. Osteoporosis disorder causes bones to turn out to be brittle and weak, so fragile that a tumble or even slight stresses like the twisting over or sneezing can cause a break. Osteoporosis associated fractures most generally happen in the spine, wrist or hip. According to Ralston and </a:t>
            </a:r>
            <a:r>
              <a:rPr lang="en-US" dirty="0" err="1">
                <a:latin typeface="Times New Roman" panose="02020603050405020304" pitchFamily="18" charset="0"/>
                <a:cs typeface="Times New Roman" panose="02020603050405020304" pitchFamily="18" charset="0"/>
              </a:rPr>
              <a:t>Uitterlinden</a:t>
            </a:r>
            <a:r>
              <a:rPr lang="en-US" dirty="0">
                <a:latin typeface="Times New Roman" panose="02020603050405020304" pitchFamily="18" charset="0"/>
                <a:cs typeface="Times New Roman" panose="02020603050405020304" pitchFamily="18" charset="0"/>
              </a:rPr>
              <a:t> (2010), osteoporosis occurs when the formation of new bone doesn't hold up with the damage of old bone. This disorder affects both women and men of all ethnic groups. But white and Asian women, especially older women past menopause, are at the highest risk. Treatment, weight-bearing and healthy diet exercise may aid in preventing bone damage or fortify previously weak bones.</a:t>
            </a:r>
          </a:p>
        </p:txBody>
      </p:sp>
      <p:sp>
        <p:nvSpPr>
          <p:cNvPr id="4" name="Slide Number Placeholder 3"/>
          <p:cNvSpPr>
            <a:spLocks noGrp="1"/>
          </p:cNvSpPr>
          <p:nvPr>
            <p:ph type="sldNum" sz="quarter" idx="5"/>
          </p:nvPr>
        </p:nvSpPr>
        <p:spPr/>
        <p:txBody>
          <a:bodyPr/>
          <a:lstStyle/>
          <a:p>
            <a:fld id="{8C5685B0-369F-4466-B274-8C77968DD968}" type="slidenum">
              <a:rPr lang="en-US" smtClean="0"/>
              <a:t>3</a:t>
            </a:fld>
            <a:endParaRPr lang="en-US"/>
          </a:p>
        </p:txBody>
      </p:sp>
    </p:spTree>
    <p:extLst>
      <p:ext uri="{BB962C8B-B14F-4D97-AF65-F5344CB8AC3E}">
        <p14:creationId xmlns:p14="http://schemas.microsoft.com/office/powerpoint/2010/main" val="3357824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There characteristically are no indicators or symptoms in the initial stages of bone injury. But when one’s bones have been deteriorated by osteoporosis, the affected person starts to develop symptoms that comprise:</a:t>
            </a:r>
          </a:p>
          <a:p>
            <a:r>
              <a:rPr lang="en-US" dirty="0">
                <a:latin typeface="Times New Roman" panose="02020603050405020304" pitchFamily="18" charset="0"/>
                <a:cs typeface="Times New Roman" panose="02020603050405020304" pitchFamily="18" charset="0"/>
              </a:rPr>
              <a:t>	A bone that fractures more quickly than anticipated.</a:t>
            </a:r>
          </a:p>
          <a:p>
            <a:r>
              <a:rPr lang="en-US" dirty="0">
                <a:latin typeface="Times New Roman" panose="02020603050405020304" pitchFamily="18" charset="0"/>
                <a:cs typeface="Times New Roman" panose="02020603050405020304" pitchFamily="18" charset="0"/>
              </a:rPr>
              <a:t>	A curved posture.</a:t>
            </a:r>
          </a:p>
          <a:p>
            <a:r>
              <a:rPr lang="en-US" dirty="0">
                <a:latin typeface="Times New Roman" panose="02020603050405020304" pitchFamily="18" charset="0"/>
                <a:cs typeface="Times New Roman" panose="02020603050405020304" pitchFamily="18" charset="0"/>
              </a:rPr>
              <a:t>	Back pain, triggered by a broken or distorted vertebra.</a:t>
            </a:r>
          </a:p>
          <a:p>
            <a:r>
              <a:rPr lang="en-US" dirty="0">
                <a:latin typeface="Times New Roman" panose="02020603050405020304" pitchFamily="18" charset="0"/>
                <a:cs typeface="Times New Roman" panose="02020603050405020304" pitchFamily="18" charset="0"/>
              </a:rPr>
              <a:t>	Loss of height over time.</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C5685B0-369F-4466-B274-8C77968DD968}" type="slidenum">
              <a:rPr lang="en-US" smtClean="0"/>
              <a:t>4</a:t>
            </a:fld>
            <a:endParaRPr lang="en-US"/>
          </a:p>
        </p:txBody>
      </p:sp>
    </p:spTree>
    <p:extLst>
      <p:ext uri="{BB962C8B-B14F-4D97-AF65-F5344CB8AC3E}">
        <p14:creationId xmlns:p14="http://schemas.microsoft.com/office/powerpoint/2010/main" val="2194649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 lifetime lack of calcium plays a cause in the growth of osteoporosis. Low calcium consumption contributes to reduced bone compactness, premature bone loss and an increased risk of ruptures—eating disorders. Strictly limiting food intake and being malnourished deteriorates bone in women and men (</a:t>
            </a:r>
            <a:r>
              <a:rPr lang="en-US" dirty="0" err="1">
                <a:latin typeface="Times New Roman" panose="02020603050405020304" pitchFamily="18" charset="0"/>
                <a:cs typeface="Times New Roman" panose="02020603050405020304" pitchFamily="18" charset="0"/>
              </a:rPr>
              <a:t>Sözen</a:t>
            </a:r>
            <a:r>
              <a:rPr lang="en-US" dirty="0">
                <a:latin typeface="Times New Roman" panose="02020603050405020304" pitchFamily="18" charset="0"/>
                <a:cs typeface="Times New Roman" panose="02020603050405020304" pitchFamily="18" charset="0"/>
              </a:rPr>
              <a:t> et al., 2017).</a:t>
            </a:r>
          </a:p>
        </p:txBody>
      </p:sp>
      <p:sp>
        <p:nvSpPr>
          <p:cNvPr id="4" name="Slide Number Placeholder 3"/>
          <p:cNvSpPr>
            <a:spLocks noGrp="1"/>
          </p:cNvSpPr>
          <p:nvPr>
            <p:ph type="sldNum" sz="quarter" idx="5"/>
          </p:nvPr>
        </p:nvSpPr>
        <p:spPr/>
        <p:txBody>
          <a:bodyPr/>
          <a:lstStyle/>
          <a:p>
            <a:fld id="{8C5685B0-369F-4466-B274-8C77968DD968}" type="slidenum">
              <a:rPr lang="en-US" smtClean="0"/>
              <a:t>6</a:t>
            </a:fld>
            <a:endParaRPr lang="en-US"/>
          </a:p>
        </p:txBody>
      </p:sp>
    </p:spTree>
    <p:extLst>
      <p:ext uri="{BB962C8B-B14F-4D97-AF65-F5344CB8AC3E}">
        <p14:creationId xmlns:p14="http://schemas.microsoft.com/office/powerpoint/2010/main" val="3870392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Risk factors</a:t>
            </a:r>
          </a:p>
          <a:p>
            <a:r>
              <a:rPr lang="en-US" dirty="0">
                <a:latin typeface="Times New Roman" panose="02020603050405020304" pitchFamily="18" charset="0"/>
                <a:cs typeface="Times New Roman" panose="02020603050405020304" pitchFamily="18" charset="0"/>
              </a:rPr>
              <a:t>Several issues can upsurge the chances that someone may develop osteoporosis, including someone’s race, age, medical circumstances, treatments, and lifestyle choices.</a:t>
            </a:r>
          </a:p>
          <a:p>
            <a:r>
              <a:rPr lang="en-US" dirty="0">
                <a:latin typeface="Times New Roman" panose="02020603050405020304" pitchFamily="18" charset="0"/>
                <a:cs typeface="Times New Roman" panose="02020603050405020304" pitchFamily="18" charset="0"/>
              </a:rPr>
              <a:t>Unalterable risks</a:t>
            </a:r>
          </a:p>
          <a:p>
            <a:r>
              <a:rPr lang="en-US" dirty="0">
                <a:latin typeface="Times New Roman" panose="02020603050405020304" pitchFamily="18" charset="0"/>
                <a:cs typeface="Times New Roman" panose="02020603050405020304" pitchFamily="18" charset="0"/>
              </a:rPr>
              <a:t>Some risk issues for osteoporosis can’t be controlled, which includes:</a:t>
            </a:r>
          </a:p>
          <a:p>
            <a:r>
              <a:rPr lang="en-US" dirty="0">
                <a:latin typeface="Times New Roman" panose="02020603050405020304" pitchFamily="18" charset="0"/>
                <a:cs typeface="Times New Roman" panose="02020603050405020304" pitchFamily="18" charset="0"/>
              </a:rPr>
              <a:t>Sex. Females are more likely to suffer from osteoporosis disorder as opposed to men.</a:t>
            </a:r>
          </a:p>
          <a:p>
            <a:r>
              <a:rPr lang="en-US" dirty="0">
                <a:latin typeface="Times New Roman" panose="02020603050405020304" pitchFamily="18" charset="0"/>
                <a:cs typeface="Times New Roman" panose="02020603050405020304" pitchFamily="18" charset="0"/>
              </a:rPr>
              <a:t>Age. Older individuals are at a higher risk of suffering from osteoporosis.</a:t>
            </a:r>
          </a:p>
          <a:p>
            <a:r>
              <a:rPr lang="en-US" dirty="0">
                <a:latin typeface="Times New Roman" panose="02020603050405020304" pitchFamily="18" charset="0"/>
                <a:cs typeface="Times New Roman" panose="02020603050405020304" pitchFamily="18" charset="0"/>
              </a:rPr>
              <a:t>Race. Asian descent and white individuals are the people know to suffer from osteoporosis as compared to other people.</a:t>
            </a:r>
          </a:p>
          <a:p>
            <a:r>
              <a:rPr lang="en-US" dirty="0">
                <a:latin typeface="Times New Roman" panose="02020603050405020304" pitchFamily="18" charset="0"/>
                <a:cs typeface="Times New Roman" panose="02020603050405020304" pitchFamily="18" charset="0"/>
              </a:rPr>
              <a:t>Family history. Being born from a parent with a history of osteoporosis puts someone at higher risk, mainly if your father or mother had broken a hip.</a:t>
            </a:r>
          </a:p>
          <a:p>
            <a:endParaRPr lang="en-US" dirty="0"/>
          </a:p>
        </p:txBody>
      </p:sp>
      <p:sp>
        <p:nvSpPr>
          <p:cNvPr id="4" name="Slide Number Placeholder 3"/>
          <p:cNvSpPr>
            <a:spLocks noGrp="1"/>
          </p:cNvSpPr>
          <p:nvPr>
            <p:ph type="sldNum" sz="quarter" idx="5"/>
          </p:nvPr>
        </p:nvSpPr>
        <p:spPr/>
        <p:txBody>
          <a:bodyPr/>
          <a:lstStyle/>
          <a:p>
            <a:fld id="{8C5685B0-369F-4466-B274-8C77968DD968}" type="slidenum">
              <a:rPr lang="en-US" smtClean="0"/>
              <a:t>7</a:t>
            </a:fld>
            <a:endParaRPr lang="en-US"/>
          </a:p>
        </p:txBody>
      </p:sp>
    </p:spTree>
    <p:extLst>
      <p:ext uri="{BB962C8B-B14F-4D97-AF65-F5344CB8AC3E}">
        <p14:creationId xmlns:p14="http://schemas.microsoft.com/office/powerpoint/2010/main" val="125172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Prevention of osteoporosis </a:t>
            </a:r>
          </a:p>
          <a:p>
            <a:r>
              <a:rPr lang="en-US" dirty="0">
                <a:latin typeface="Times New Roman" panose="02020603050405020304" pitchFamily="18" charset="0"/>
                <a:cs typeface="Times New Roman" panose="02020603050405020304" pitchFamily="18" charset="0"/>
              </a:rPr>
              <a:t>Individual lifestyle and diet are two vital risk features you can monitor to prevent osteoporosis. Replacement of lost estrogen with hormone treatment also offers strong protection against osteoporosis in postmenopausal females. A good diet and frequent exercise are essential for keeping a person’s bones strong throughout their lifetime (Harvey et al., 2010).</a:t>
            </a:r>
          </a:p>
          <a:p>
            <a:endParaRPr lang="en-US" dirty="0"/>
          </a:p>
        </p:txBody>
      </p:sp>
      <p:sp>
        <p:nvSpPr>
          <p:cNvPr id="4" name="Slide Number Placeholder 3"/>
          <p:cNvSpPr>
            <a:spLocks noGrp="1"/>
          </p:cNvSpPr>
          <p:nvPr>
            <p:ph type="sldNum" sz="quarter" idx="5"/>
          </p:nvPr>
        </p:nvSpPr>
        <p:spPr/>
        <p:txBody>
          <a:bodyPr/>
          <a:lstStyle/>
          <a:p>
            <a:fld id="{8C5685B0-369F-4466-B274-8C77968DD968}" type="slidenum">
              <a:rPr lang="en-US" smtClean="0"/>
              <a:t>8</a:t>
            </a:fld>
            <a:endParaRPr lang="en-US"/>
          </a:p>
        </p:txBody>
      </p:sp>
    </p:spTree>
    <p:extLst>
      <p:ext uri="{BB962C8B-B14F-4D97-AF65-F5344CB8AC3E}">
        <p14:creationId xmlns:p14="http://schemas.microsoft.com/office/powerpoint/2010/main" val="46117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Treatment </a:t>
            </a:r>
          </a:p>
          <a:p>
            <a:r>
              <a:rPr lang="en-US" dirty="0">
                <a:latin typeface="Times New Roman" panose="02020603050405020304" pitchFamily="18" charset="0"/>
                <a:cs typeface="Times New Roman" panose="02020603050405020304" pitchFamily="18" charset="0"/>
              </a:rPr>
              <a:t>Treatments for recognized osteoporosis may consist of exercise, minerals and vitamins and increases, and medications. Supplementation and exercise are frequently recommended to help in preventing osteoporosis. Weightiness, resistance, and balance workouts are all vital (Tu et al., 2018).</a:t>
            </a:r>
          </a:p>
          <a:p>
            <a:endParaRPr lang="en-US" dirty="0"/>
          </a:p>
        </p:txBody>
      </p:sp>
      <p:sp>
        <p:nvSpPr>
          <p:cNvPr id="4" name="Slide Number Placeholder 3"/>
          <p:cNvSpPr>
            <a:spLocks noGrp="1"/>
          </p:cNvSpPr>
          <p:nvPr>
            <p:ph type="sldNum" sz="quarter" idx="5"/>
          </p:nvPr>
        </p:nvSpPr>
        <p:spPr/>
        <p:txBody>
          <a:bodyPr/>
          <a:lstStyle/>
          <a:p>
            <a:fld id="{8C5685B0-369F-4466-B274-8C77968DD968}" type="slidenum">
              <a:rPr lang="en-US" smtClean="0"/>
              <a:t>9</a:t>
            </a:fld>
            <a:endParaRPr lang="en-US"/>
          </a:p>
        </p:txBody>
      </p:sp>
    </p:spTree>
    <p:extLst>
      <p:ext uri="{BB962C8B-B14F-4D97-AF65-F5344CB8AC3E}">
        <p14:creationId xmlns:p14="http://schemas.microsoft.com/office/powerpoint/2010/main" val="641194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Conclusion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Osteoporosis is a severe disease that affects a considerable percentage of the population. Regrettably, this disorder is habitually a silent illness since patients naturally do not show out the symptoms and signs till they experience an unfortunate occurrence, like a bone breakage. Patients and clinicians must comprehend the factors that increase the risk for emerging osteoporosis. </a:t>
            </a:r>
          </a:p>
          <a:p>
            <a:endParaRPr lang="en-US" dirty="0"/>
          </a:p>
        </p:txBody>
      </p:sp>
      <p:sp>
        <p:nvSpPr>
          <p:cNvPr id="4" name="Slide Number Placeholder 3"/>
          <p:cNvSpPr>
            <a:spLocks noGrp="1"/>
          </p:cNvSpPr>
          <p:nvPr>
            <p:ph type="sldNum" sz="quarter" idx="5"/>
          </p:nvPr>
        </p:nvSpPr>
        <p:spPr/>
        <p:txBody>
          <a:bodyPr/>
          <a:lstStyle/>
          <a:p>
            <a:fld id="{8C5685B0-369F-4466-B274-8C77968DD968}" type="slidenum">
              <a:rPr lang="en-US" smtClean="0"/>
              <a:t>10</a:t>
            </a:fld>
            <a:endParaRPr lang="en-US"/>
          </a:p>
        </p:txBody>
      </p:sp>
    </p:spTree>
    <p:extLst>
      <p:ext uri="{BB962C8B-B14F-4D97-AF65-F5344CB8AC3E}">
        <p14:creationId xmlns:p14="http://schemas.microsoft.com/office/powerpoint/2010/main" val="1160742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1946291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2601547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3794457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DB7D9-F083-4D65-AC7A-89A0219C4215}"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3009625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DDB7D9-F083-4D65-AC7A-89A0219C4215}"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2505808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DDB7D9-F083-4D65-AC7A-89A0219C4215}"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761151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DDB7D9-F083-4D65-AC7A-89A0219C4215}"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3831863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DDB7D9-F083-4D65-AC7A-89A0219C4215}"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4286898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CFF3D7-74B4-49E7-813B-92A28D9EE83E}" type="slidenum">
              <a:rPr lang="en-US" smtClean="0"/>
              <a:t>‹#›</a:t>
            </a:fld>
            <a:endParaRPr lang="en-US"/>
          </a:p>
        </p:txBody>
      </p:sp>
      <p:sp>
        <p:nvSpPr>
          <p:cNvPr id="5" name="Date Placeholder 4"/>
          <p:cNvSpPr>
            <a:spLocks noGrp="1"/>
          </p:cNvSpPr>
          <p:nvPr>
            <p:ph type="dt" sz="half" idx="10"/>
          </p:nvPr>
        </p:nvSpPr>
        <p:spPr/>
        <p:txBody>
          <a:bodyPr/>
          <a:lstStyle/>
          <a:p>
            <a:fld id="{DBDDB7D9-F083-4D65-AC7A-89A0219C4215}" type="datetimeFigureOut">
              <a:rPr lang="en-US" smtClean="0"/>
              <a:t>9/22/2021</a:t>
            </a:fld>
            <a:endParaRPr lang="en-US"/>
          </a:p>
        </p:txBody>
      </p:sp>
    </p:spTree>
    <p:extLst>
      <p:ext uri="{BB962C8B-B14F-4D97-AF65-F5344CB8AC3E}">
        <p14:creationId xmlns:p14="http://schemas.microsoft.com/office/powerpoint/2010/main" val="1134157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3198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01654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3189702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87814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32495466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805051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DDB7D9-F083-4D65-AC7A-89A0219C4215}"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CFF3D7-74B4-49E7-813B-92A28D9EE83E}" type="slidenum">
              <a:rPr lang="en-US" smtClean="0"/>
              <a:t>‹#›</a:t>
            </a:fld>
            <a:endParaRPr lang="en-US"/>
          </a:p>
        </p:txBody>
      </p:sp>
    </p:spTree>
    <p:extLst>
      <p:ext uri="{BB962C8B-B14F-4D97-AF65-F5344CB8AC3E}">
        <p14:creationId xmlns:p14="http://schemas.microsoft.com/office/powerpoint/2010/main" val="628988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BDDB7D9-F083-4D65-AC7A-89A0219C4215}" type="datetimeFigureOut">
              <a:rPr lang="en-US" smtClean="0"/>
              <a:t>9/22/2021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DCFF3D7-74B4-49E7-813B-92A28D9EE83E}" type="slidenum">
              <a:rPr lang="en-US" smtClean="0"/>
              <a:t>‹#›</a:t>
            </a:fld>
            <a:endParaRPr lang="en-US"/>
          </a:p>
        </p:txBody>
      </p:sp>
    </p:spTree>
    <p:extLst>
      <p:ext uri="{BB962C8B-B14F-4D97-AF65-F5344CB8AC3E}">
        <p14:creationId xmlns:p14="http://schemas.microsoft.com/office/powerpoint/2010/main" val="165260858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3E47F1-9121-47CB-ADF1-8DFB9538A7BC}"/>
              </a:ext>
            </a:extLst>
          </p:cNvPr>
          <p:cNvSpPr txBox="1"/>
          <p:nvPr/>
        </p:nvSpPr>
        <p:spPr>
          <a:xfrm>
            <a:off x="4314010" y="3520440"/>
            <a:ext cx="6093822" cy="707886"/>
          </a:xfrm>
          <a:prstGeom prst="rect">
            <a:avLst/>
          </a:prstGeom>
          <a:noFill/>
        </p:spPr>
        <p:txBody>
          <a:bodyPr wrap="square">
            <a:spAutoFit/>
          </a:bodyPr>
          <a:lstStyle/>
          <a:p>
            <a:r>
              <a:rPr lang="en-US" sz="4000" dirty="0">
                <a:solidFill>
                  <a:srgbClr val="FF0000"/>
                </a:solidFill>
                <a:latin typeface="Times New Roman" panose="02020603050405020304" pitchFamily="18" charset="0"/>
                <a:cs typeface="Times New Roman" panose="02020603050405020304" pitchFamily="18" charset="0"/>
              </a:rPr>
              <a:t>Osteoporosis</a:t>
            </a:r>
          </a:p>
        </p:txBody>
      </p:sp>
    </p:spTree>
    <p:extLst>
      <p:ext uri="{BB962C8B-B14F-4D97-AF65-F5344CB8AC3E}">
        <p14:creationId xmlns:p14="http://schemas.microsoft.com/office/powerpoint/2010/main" val="1227732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0298D5-99C7-4021-BEF5-421A71D7F319}"/>
              </a:ext>
            </a:extLst>
          </p:cNvPr>
          <p:cNvSpPr txBox="1"/>
          <p:nvPr/>
        </p:nvSpPr>
        <p:spPr>
          <a:xfrm>
            <a:off x="3046912" y="2828836"/>
            <a:ext cx="6093822" cy="2554545"/>
          </a:xfrm>
          <a:prstGeom prst="rect">
            <a:avLst/>
          </a:prstGeom>
          <a:noFill/>
        </p:spPr>
        <p:txBody>
          <a:bodyPr wrap="square">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Institutional Affiliation</a:t>
            </a:r>
          </a:p>
          <a:p>
            <a:pPr algn="ctr"/>
            <a:r>
              <a:rPr lang="en-US" sz="4000" dirty="0">
                <a:solidFill>
                  <a:srgbClr val="FF0000"/>
                </a:solidFill>
                <a:latin typeface="Times New Roman" panose="02020603050405020304" pitchFamily="18" charset="0"/>
                <a:cs typeface="Times New Roman" panose="02020603050405020304" pitchFamily="18" charset="0"/>
              </a:rPr>
              <a:t>Professor’s Names</a:t>
            </a:r>
          </a:p>
          <a:p>
            <a:pPr algn="ctr"/>
            <a:r>
              <a:rPr lang="en-US" sz="4000" dirty="0">
                <a:solidFill>
                  <a:srgbClr val="FF0000"/>
                </a:solidFill>
                <a:latin typeface="Times New Roman" panose="02020603050405020304" pitchFamily="18" charset="0"/>
                <a:cs typeface="Times New Roman" panose="02020603050405020304" pitchFamily="18" charset="0"/>
              </a:rPr>
              <a:t>Student’s Name</a:t>
            </a:r>
          </a:p>
          <a:p>
            <a:pPr algn="ctr"/>
            <a:r>
              <a:rPr lang="en-US" sz="4000" dirty="0">
                <a:solidFill>
                  <a:srgbClr val="FF0000"/>
                </a:solidFill>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235854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47293-1FDC-498B-B817-E2A0A384235E}"/>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id="{D883168E-7E85-4C3D-B744-BE355031A3C4}"/>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Osteoporosis is one of the most common kinds of metabolic bone disease. </a:t>
            </a:r>
          </a:p>
          <a:p>
            <a:r>
              <a:rPr lang="en-US" dirty="0">
                <a:latin typeface="Times New Roman" panose="02020603050405020304" pitchFamily="18" charset="0"/>
                <a:cs typeface="Times New Roman" panose="02020603050405020304" pitchFamily="18" charset="0"/>
              </a:rPr>
              <a:t>Osteoporosis disorder causes bones to turn out to be brittle and weak, so fragile that a tumble or even slight stresses like the twisting over or sneezing can cause a break.</a:t>
            </a:r>
          </a:p>
          <a:p>
            <a:r>
              <a:rPr lang="en-US" dirty="0">
                <a:latin typeface="Times New Roman" panose="02020603050405020304" pitchFamily="18" charset="0"/>
                <a:cs typeface="Times New Roman" panose="02020603050405020304" pitchFamily="18" charset="0"/>
              </a:rPr>
              <a:t> Osteoporosis associated fractures most generally happen in the spine, wrist or hip. According to Ralston and </a:t>
            </a:r>
            <a:r>
              <a:rPr lang="en-US" dirty="0" err="1">
                <a:latin typeface="Times New Roman" panose="02020603050405020304" pitchFamily="18" charset="0"/>
                <a:cs typeface="Times New Roman" panose="02020603050405020304" pitchFamily="18" charset="0"/>
              </a:rPr>
              <a:t>Uitterlinden</a:t>
            </a:r>
            <a:r>
              <a:rPr lang="en-US" dirty="0">
                <a:latin typeface="Times New Roman" panose="02020603050405020304" pitchFamily="18" charset="0"/>
                <a:cs typeface="Times New Roman" panose="02020603050405020304" pitchFamily="18" charset="0"/>
              </a:rPr>
              <a:t> (2010), osteoporosis occurs when the formation of new bone doesn't hold up with the damage of old bone. </a:t>
            </a:r>
          </a:p>
          <a:p>
            <a:r>
              <a:rPr lang="en-US" dirty="0">
                <a:latin typeface="Times New Roman" panose="02020603050405020304" pitchFamily="18" charset="0"/>
                <a:cs typeface="Times New Roman" panose="02020603050405020304" pitchFamily="18" charset="0"/>
              </a:rPr>
              <a:t>This disorder affects both women and men of all ethnic groups. But white and Asian women, especially older women past menopause, are at the highest risk.</a:t>
            </a:r>
          </a:p>
        </p:txBody>
      </p:sp>
    </p:spTree>
    <p:extLst>
      <p:ext uri="{BB962C8B-B14F-4D97-AF65-F5344CB8AC3E}">
        <p14:creationId xmlns:p14="http://schemas.microsoft.com/office/powerpoint/2010/main" val="926557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EDCDE-50C7-453A-A393-544AC2785F64}"/>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Symptoms</a:t>
            </a:r>
          </a:p>
        </p:txBody>
      </p:sp>
      <p:sp>
        <p:nvSpPr>
          <p:cNvPr id="3" name="Content Placeholder 2">
            <a:extLst>
              <a:ext uri="{FF2B5EF4-FFF2-40B4-BE49-F238E27FC236}">
                <a16:creationId xmlns:a16="http://schemas.microsoft.com/office/drawing/2014/main" id="{C344F576-17B2-4718-B4E9-D9D3BE7CC5F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There characteristically are no indicators or symptoms in the initial stages of bone injury. But when one’s bones have been deteriorated by osteoporosis, the affected person starts to develop symptoms that comprise:</a:t>
            </a:r>
          </a:p>
          <a:p>
            <a:r>
              <a:rPr lang="en-US" dirty="0">
                <a:latin typeface="Times New Roman" panose="02020603050405020304" pitchFamily="18" charset="0"/>
                <a:cs typeface="Times New Roman" panose="02020603050405020304" pitchFamily="18" charset="0"/>
              </a:rPr>
              <a:t>A bone that fractures more quickly than anticipated.</a:t>
            </a:r>
          </a:p>
          <a:p>
            <a:r>
              <a:rPr lang="en-US" dirty="0">
                <a:latin typeface="Times New Roman" panose="02020603050405020304" pitchFamily="18" charset="0"/>
                <a:cs typeface="Times New Roman" panose="02020603050405020304" pitchFamily="18" charset="0"/>
              </a:rPr>
              <a:t>A curved posture.</a:t>
            </a:r>
          </a:p>
          <a:p>
            <a:r>
              <a:rPr lang="en-US" dirty="0">
                <a:latin typeface="Times New Roman" panose="02020603050405020304" pitchFamily="18" charset="0"/>
                <a:cs typeface="Times New Roman" panose="02020603050405020304" pitchFamily="18" charset="0"/>
              </a:rPr>
              <a:t>Back pain, triggered by a broken or distorted vertebra.</a:t>
            </a:r>
          </a:p>
          <a:p>
            <a:r>
              <a:rPr lang="en-US" dirty="0">
                <a:latin typeface="Times New Roman" panose="02020603050405020304" pitchFamily="18" charset="0"/>
                <a:cs typeface="Times New Roman" panose="02020603050405020304" pitchFamily="18" charset="0"/>
              </a:rPr>
              <a:t>Loss of height over time.</a:t>
            </a:r>
          </a:p>
          <a:p>
            <a:endParaRPr lang="en-US" dirty="0"/>
          </a:p>
        </p:txBody>
      </p:sp>
    </p:spTree>
    <p:extLst>
      <p:ext uri="{BB962C8B-B14F-4D97-AF65-F5344CB8AC3E}">
        <p14:creationId xmlns:p14="http://schemas.microsoft.com/office/powerpoint/2010/main" val="266950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999A43-D30C-4FC0-A73D-7ADD99AB3C3F}"/>
              </a:ext>
            </a:extLst>
          </p:cNvPr>
          <p:cNvPicPr>
            <a:picLocks noChangeAspect="1"/>
          </p:cNvPicPr>
          <p:nvPr/>
        </p:nvPicPr>
        <p:blipFill>
          <a:blip r:embed="rId2"/>
          <a:stretch>
            <a:fillRect/>
          </a:stretch>
        </p:blipFill>
        <p:spPr>
          <a:xfrm>
            <a:off x="3123942" y="1100126"/>
            <a:ext cx="5944115" cy="4657748"/>
          </a:xfrm>
          <a:prstGeom prst="rect">
            <a:avLst/>
          </a:prstGeom>
        </p:spPr>
      </p:pic>
    </p:spTree>
    <p:extLst>
      <p:ext uri="{BB962C8B-B14F-4D97-AF65-F5344CB8AC3E}">
        <p14:creationId xmlns:p14="http://schemas.microsoft.com/office/powerpoint/2010/main" val="1187771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36161-E0F5-4F38-9569-94673DA3C50E}"/>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Causes </a:t>
            </a:r>
          </a:p>
        </p:txBody>
      </p:sp>
      <p:sp>
        <p:nvSpPr>
          <p:cNvPr id="3" name="Content Placeholder 2">
            <a:extLst>
              <a:ext uri="{FF2B5EF4-FFF2-40B4-BE49-F238E27FC236}">
                <a16:creationId xmlns:a16="http://schemas.microsoft.com/office/drawing/2014/main" id="{CC83D849-3816-490A-BD9C-6966469235E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lifetime lack of calcium plays a cause in the growth of osteoporosis.</a:t>
            </a:r>
          </a:p>
          <a:p>
            <a:r>
              <a:rPr lang="en-US" dirty="0">
                <a:latin typeface="Times New Roman" panose="02020603050405020304" pitchFamily="18" charset="0"/>
                <a:cs typeface="Times New Roman" panose="02020603050405020304" pitchFamily="18" charset="0"/>
              </a:rPr>
              <a:t> Low calcium consumption contributes to reduced bone compactness, premature bone loss and an increased risk of ruptures—eating disorders. </a:t>
            </a:r>
          </a:p>
          <a:p>
            <a:r>
              <a:rPr lang="en-US" dirty="0">
                <a:latin typeface="Times New Roman" panose="02020603050405020304" pitchFamily="18" charset="0"/>
                <a:cs typeface="Times New Roman" panose="02020603050405020304" pitchFamily="18" charset="0"/>
              </a:rPr>
              <a:t>Strictly limiting food intake and being malnourished deteriorates bone in women and men (</a:t>
            </a:r>
            <a:r>
              <a:rPr lang="en-US" dirty="0" err="1">
                <a:latin typeface="Times New Roman" panose="02020603050405020304" pitchFamily="18" charset="0"/>
                <a:cs typeface="Times New Roman" panose="02020603050405020304" pitchFamily="18" charset="0"/>
              </a:rPr>
              <a:t>Sözen</a:t>
            </a:r>
            <a:r>
              <a:rPr lang="en-US" dirty="0">
                <a:latin typeface="Times New Roman" panose="02020603050405020304" pitchFamily="18" charset="0"/>
                <a:cs typeface="Times New Roman" panose="02020603050405020304" pitchFamily="18" charset="0"/>
              </a:rPr>
              <a:t> et al., 2017).</a:t>
            </a:r>
          </a:p>
        </p:txBody>
      </p:sp>
    </p:spTree>
    <p:extLst>
      <p:ext uri="{BB962C8B-B14F-4D97-AF65-F5344CB8AC3E}">
        <p14:creationId xmlns:p14="http://schemas.microsoft.com/office/powerpoint/2010/main" val="3758583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81B0-5051-4998-B5A3-08907EDB5C8D}"/>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Risk factors</a:t>
            </a:r>
          </a:p>
        </p:txBody>
      </p:sp>
      <p:sp>
        <p:nvSpPr>
          <p:cNvPr id="3" name="Content Placeholder 2">
            <a:extLst>
              <a:ext uri="{FF2B5EF4-FFF2-40B4-BE49-F238E27FC236}">
                <a16:creationId xmlns:a16="http://schemas.microsoft.com/office/drawing/2014/main" id="{DEDA22DA-DBD7-42D3-88D0-DF0930FA0324}"/>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Several issues can upsurge the chances that someone may develop osteoporosis, including someone’s race, age, medical circumstances, treatments, and lifestyle choices.</a:t>
            </a:r>
          </a:p>
          <a:p>
            <a:r>
              <a:rPr lang="en-US" dirty="0">
                <a:solidFill>
                  <a:srgbClr val="FF0000"/>
                </a:solidFill>
                <a:latin typeface="Times New Roman" panose="02020603050405020304" pitchFamily="18" charset="0"/>
                <a:cs typeface="Times New Roman" panose="02020603050405020304" pitchFamily="18" charset="0"/>
              </a:rPr>
              <a:t>Unalterable risks</a:t>
            </a:r>
          </a:p>
          <a:p>
            <a:r>
              <a:rPr lang="en-US" dirty="0">
                <a:latin typeface="Times New Roman" panose="02020603050405020304" pitchFamily="18" charset="0"/>
                <a:cs typeface="Times New Roman" panose="02020603050405020304" pitchFamily="18" charset="0"/>
              </a:rPr>
              <a:t>Some risk issues for osteoporosis can’t be controlled, which includes:</a:t>
            </a:r>
          </a:p>
          <a:p>
            <a:r>
              <a:rPr lang="en-US" dirty="0">
                <a:latin typeface="Times New Roman" panose="02020603050405020304" pitchFamily="18" charset="0"/>
                <a:cs typeface="Times New Roman" panose="02020603050405020304" pitchFamily="18" charset="0"/>
              </a:rPr>
              <a:t>Sex. Females are more likely to suffer from osteoporosis disorder as opposed to men.</a:t>
            </a:r>
          </a:p>
          <a:p>
            <a:r>
              <a:rPr lang="en-US" dirty="0">
                <a:latin typeface="Times New Roman" panose="02020603050405020304" pitchFamily="18" charset="0"/>
                <a:cs typeface="Times New Roman" panose="02020603050405020304" pitchFamily="18" charset="0"/>
              </a:rPr>
              <a:t>Age. Older individuals are at a higher risk of suffering from osteoporosis.</a:t>
            </a:r>
          </a:p>
          <a:p>
            <a:r>
              <a:rPr lang="en-US" dirty="0">
                <a:latin typeface="Times New Roman" panose="02020603050405020304" pitchFamily="18" charset="0"/>
                <a:cs typeface="Times New Roman" panose="02020603050405020304" pitchFamily="18" charset="0"/>
              </a:rPr>
              <a:t>Race. Asian descent and white individuals are the people know to suffer from osteoporosis as compared to other people.</a:t>
            </a:r>
          </a:p>
          <a:p>
            <a:r>
              <a:rPr lang="en-US" dirty="0">
                <a:latin typeface="Times New Roman" panose="02020603050405020304" pitchFamily="18" charset="0"/>
                <a:cs typeface="Times New Roman" panose="02020603050405020304" pitchFamily="18" charset="0"/>
              </a:rPr>
              <a:t>Family history. Being born from a parent with a history of osteoporosis puts someone at higher risk, mainly if your father or mother had broken a hip.</a:t>
            </a:r>
          </a:p>
          <a:p>
            <a:endParaRPr lang="en-US" dirty="0"/>
          </a:p>
        </p:txBody>
      </p:sp>
    </p:spTree>
    <p:extLst>
      <p:ext uri="{BB962C8B-B14F-4D97-AF65-F5344CB8AC3E}">
        <p14:creationId xmlns:p14="http://schemas.microsoft.com/office/powerpoint/2010/main" val="1959444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823D7-AE70-4DBB-BEA0-F02566C3DFE7}"/>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Prevention of osteoporosis </a:t>
            </a:r>
          </a:p>
        </p:txBody>
      </p:sp>
      <p:sp>
        <p:nvSpPr>
          <p:cNvPr id="3" name="Content Placeholder 2">
            <a:extLst>
              <a:ext uri="{FF2B5EF4-FFF2-40B4-BE49-F238E27FC236}">
                <a16:creationId xmlns:a16="http://schemas.microsoft.com/office/drawing/2014/main" id="{D55F53CD-AB4D-430B-B903-A800A50464E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Individual lifestyle and diet are two vital risk features you can monitor to prevent osteoporosis. </a:t>
            </a:r>
          </a:p>
          <a:p>
            <a:r>
              <a:rPr lang="en-US" dirty="0">
                <a:latin typeface="Times New Roman" panose="02020603050405020304" pitchFamily="18" charset="0"/>
                <a:cs typeface="Times New Roman" panose="02020603050405020304" pitchFamily="18" charset="0"/>
              </a:rPr>
              <a:t>Replacement of lost estrogen with hormone treatment also offers strong protection against osteoporosis in postmenopausal females.</a:t>
            </a:r>
          </a:p>
          <a:p>
            <a:r>
              <a:rPr lang="en-US" dirty="0">
                <a:latin typeface="Times New Roman" panose="02020603050405020304" pitchFamily="18" charset="0"/>
                <a:cs typeface="Times New Roman" panose="02020603050405020304" pitchFamily="18" charset="0"/>
              </a:rPr>
              <a:t> A good diet and frequent exercise are essential for keeping a person’s bones strong throughout their lifetime (Harvey et al., 2010).</a:t>
            </a:r>
          </a:p>
        </p:txBody>
      </p:sp>
    </p:spTree>
    <p:extLst>
      <p:ext uri="{BB962C8B-B14F-4D97-AF65-F5344CB8AC3E}">
        <p14:creationId xmlns:p14="http://schemas.microsoft.com/office/powerpoint/2010/main" val="2154774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661BB-D591-403F-89E6-0043975B17AF}"/>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Treatment </a:t>
            </a:r>
          </a:p>
        </p:txBody>
      </p:sp>
      <p:sp>
        <p:nvSpPr>
          <p:cNvPr id="3" name="Content Placeholder 2">
            <a:extLst>
              <a:ext uri="{FF2B5EF4-FFF2-40B4-BE49-F238E27FC236}">
                <a16:creationId xmlns:a16="http://schemas.microsoft.com/office/drawing/2014/main" id="{EAA263B4-EB88-49B7-93B4-AD12EA0A9BF1}"/>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Treatments for recognized osteoporosis may consist of exercise, minerals and vitamins and increases, and medications.</a:t>
            </a:r>
          </a:p>
          <a:p>
            <a:r>
              <a:rPr lang="en-US" dirty="0">
                <a:latin typeface="Times New Roman" panose="02020603050405020304" pitchFamily="18" charset="0"/>
                <a:cs typeface="Times New Roman" panose="02020603050405020304" pitchFamily="18" charset="0"/>
              </a:rPr>
              <a:t> Supplementation and exercise are frequently recommended to help in preventing osteoporosis. </a:t>
            </a:r>
          </a:p>
          <a:p>
            <a:r>
              <a:rPr lang="en-US" dirty="0">
                <a:latin typeface="Times New Roman" panose="02020603050405020304" pitchFamily="18" charset="0"/>
                <a:cs typeface="Times New Roman" panose="02020603050405020304" pitchFamily="18" charset="0"/>
              </a:rPr>
              <a:t>Weightiness, resistance, and balance workouts are all vital (Tu et al., 2018).</a:t>
            </a:r>
          </a:p>
        </p:txBody>
      </p:sp>
    </p:spTree>
    <p:extLst>
      <p:ext uri="{BB962C8B-B14F-4D97-AF65-F5344CB8AC3E}">
        <p14:creationId xmlns:p14="http://schemas.microsoft.com/office/powerpoint/2010/main" val="473277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39ED-6350-43D3-B781-9640DC5C8A42}"/>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id="{CFB09D39-6F5B-4FA1-9B6E-51B96631674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Osteoporosis is a severe disease that affects a considerable percentage of the population. </a:t>
            </a:r>
          </a:p>
          <a:p>
            <a:r>
              <a:rPr lang="en-US" dirty="0">
                <a:latin typeface="Times New Roman" panose="02020603050405020304" pitchFamily="18" charset="0"/>
                <a:cs typeface="Times New Roman" panose="02020603050405020304" pitchFamily="18" charset="0"/>
              </a:rPr>
              <a:t>Regrettably, this disorder is habitually a silent illness since patients naturally do not show out the symptoms and signs till they experience an unfortunate occurrence, like a bone breakage. </a:t>
            </a:r>
          </a:p>
          <a:p>
            <a:r>
              <a:rPr lang="en-US" dirty="0">
                <a:latin typeface="Times New Roman" panose="02020603050405020304" pitchFamily="18" charset="0"/>
                <a:cs typeface="Times New Roman" panose="02020603050405020304" pitchFamily="18" charset="0"/>
              </a:rPr>
              <a:t>Patients and clinicians must comprehend the factors that increase the risk for emerging osteoporosis. </a:t>
            </a:r>
          </a:p>
        </p:txBody>
      </p:sp>
    </p:spTree>
    <p:extLst>
      <p:ext uri="{BB962C8B-B14F-4D97-AF65-F5344CB8AC3E}">
        <p14:creationId xmlns:p14="http://schemas.microsoft.com/office/powerpoint/2010/main" val="3973534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866B-4B05-4F69-A570-8AE3558939E8}"/>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0C6A7C6A-A6C3-4EA6-AAD3-AC7F76159B24}"/>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Harvey, N., Dennison, E., &amp; Cooper, C. (2010). Osteoporosis: impact on health and economics. Nature Reviews Rheumatology, 6(2), 99-105.</a:t>
            </a:r>
          </a:p>
          <a:p>
            <a:r>
              <a:rPr lang="en-US" dirty="0">
                <a:latin typeface="Times New Roman" panose="02020603050405020304" pitchFamily="18" charset="0"/>
                <a:cs typeface="Times New Roman" panose="02020603050405020304" pitchFamily="18" charset="0"/>
              </a:rPr>
              <a:t>Ralston, S. H., &amp; </a:t>
            </a:r>
            <a:r>
              <a:rPr lang="en-US" dirty="0" err="1">
                <a:latin typeface="Times New Roman" panose="02020603050405020304" pitchFamily="18" charset="0"/>
                <a:cs typeface="Times New Roman" panose="02020603050405020304" pitchFamily="18" charset="0"/>
              </a:rPr>
              <a:t>Uitterlinden</a:t>
            </a:r>
            <a:r>
              <a:rPr lang="en-US" dirty="0">
                <a:latin typeface="Times New Roman" panose="02020603050405020304" pitchFamily="18" charset="0"/>
                <a:cs typeface="Times New Roman" panose="02020603050405020304" pitchFamily="18" charset="0"/>
              </a:rPr>
              <a:t>, A. G. (2010). Genetics of osteoporosis. Endocrine Reviews, 31(5), 629-662.</a:t>
            </a:r>
          </a:p>
          <a:p>
            <a:r>
              <a:rPr lang="en-US" dirty="0" err="1">
                <a:latin typeface="Times New Roman" panose="02020603050405020304" pitchFamily="18" charset="0"/>
                <a:cs typeface="Times New Roman" panose="02020603050405020304" pitchFamily="18" charset="0"/>
              </a:rPr>
              <a:t>Sözen</a:t>
            </a:r>
            <a:r>
              <a:rPr lang="en-US" dirty="0">
                <a:latin typeface="Times New Roman" panose="02020603050405020304" pitchFamily="18" charset="0"/>
                <a:cs typeface="Times New Roman" panose="02020603050405020304" pitchFamily="18" charset="0"/>
              </a:rPr>
              <a:t>, T., </a:t>
            </a:r>
            <a:r>
              <a:rPr lang="en-US" dirty="0" err="1">
                <a:latin typeface="Times New Roman" panose="02020603050405020304" pitchFamily="18" charset="0"/>
                <a:cs typeface="Times New Roman" panose="02020603050405020304" pitchFamily="18" charset="0"/>
              </a:rPr>
              <a:t>Özışık</a:t>
            </a:r>
            <a:r>
              <a:rPr lang="en-US" dirty="0">
                <a:latin typeface="Times New Roman" panose="02020603050405020304" pitchFamily="18" charset="0"/>
                <a:cs typeface="Times New Roman" panose="02020603050405020304" pitchFamily="18" charset="0"/>
              </a:rPr>
              <a:t>, L., &amp; </a:t>
            </a:r>
            <a:r>
              <a:rPr lang="en-US" dirty="0" err="1">
                <a:latin typeface="Times New Roman" panose="02020603050405020304" pitchFamily="18" charset="0"/>
                <a:cs typeface="Times New Roman" panose="02020603050405020304" pitchFamily="18" charset="0"/>
              </a:rPr>
              <a:t>Başaran</a:t>
            </a:r>
            <a:r>
              <a:rPr lang="en-US" dirty="0">
                <a:latin typeface="Times New Roman" panose="02020603050405020304" pitchFamily="18" charset="0"/>
                <a:cs typeface="Times New Roman" panose="02020603050405020304" pitchFamily="18" charset="0"/>
              </a:rPr>
              <a:t>, N. Ç. (2017). An overview and management of osteoporosis. European journal of rheumatology, 4(1), 46.</a:t>
            </a:r>
          </a:p>
          <a:p>
            <a:r>
              <a:rPr lang="en-US" dirty="0">
                <a:latin typeface="Times New Roman" panose="02020603050405020304" pitchFamily="18" charset="0"/>
                <a:cs typeface="Times New Roman" panose="02020603050405020304" pitchFamily="18" charset="0"/>
              </a:rPr>
              <a:t>Tu, K. N., Lie, J. D., Wan, C. K. V., Cameron, M., </a:t>
            </a:r>
            <a:r>
              <a:rPr lang="en-US" dirty="0" err="1">
                <a:latin typeface="Times New Roman" panose="02020603050405020304" pitchFamily="18" charset="0"/>
                <a:cs typeface="Times New Roman" panose="02020603050405020304" pitchFamily="18" charset="0"/>
              </a:rPr>
              <a:t>Austel</a:t>
            </a:r>
            <a:r>
              <a:rPr lang="en-US" dirty="0">
                <a:latin typeface="Times New Roman" panose="02020603050405020304" pitchFamily="18" charset="0"/>
                <a:cs typeface="Times New Roman" panose="02020603050405020304" pitchFamily="18" charset="0"/>
              </a:rPr>
              <a:t>, A. G., Nguyen, J. K., ... &amp; Hyun, D. (2018). Osteoporosis: a review of treatment options. Pharmacy and Therapeutics, 43(2), 92.</a:t>
            </a:r>
          </a:p>
          <a:p>
            <a:endParaRPr lang="en-US" dirty="0"/>
          </a:p>
        </p:txBody>
      </p:sp>
    </p:spTree>
    <p:extLst>
      <p:ext uri="{BB962C8B-B14F-4D97-AF65-F5344CB8AC3E}">
        <p14:creationId xmlns:p14="http://schemas.microsoft.com/office/powerpoint/2010/main" val="15357566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TotalTime>
  <Words>1270</Words>
  <Application>Microsoft Office PowerPoint</Application>
  <PresentationFormat>Widescreen</PresentationFormat>
  <Paragraphs>74</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 New Roman</vt:lpstr>
      <vt:lpstr>Trebuchet MS</vt:lpstr>
      <vt:lpstr>Wingdings 3</vt:lpstr>
      <vt:lpstr>Facet</vt:lpstr>
      <vt:lpstr>PowerPoint Presentation</vt:lpstr>
      <vt:lpstr>PowerPoint Presentation</vt:lpstr>
      <vt:lpstr>Introduction </vt:lpstr>
      <vt:lpstr>Symptoms</vt:lpstr>
      <vt:lpstr>PowerPoint Presentation</vt:lpstr>
      <vt:lpstr>Causes </vt:lpstr>
      <vt:lpstr>Risk factors</vt:lpstr>
      <vt:lpstr>Prevention of osteoporosis </vt:lpstr>
      <vt:lpstr>Treatment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7</cp:revision>
  <dcterms:created xsi:type="dcterms:W3CDTF">2021-09-22T14:52:46Z</dcterms:created>
  <dcterms:modified xsi:type="dcterms:W3CDTF">2021-09-22T15:15:01Z</dcterms:modified>
</cp:coreProperties>
</file>